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Telegraf" panose="020B0604020202020204" charset="0"/>
      <p:regular r:id="rId9"/>
    </p:embeddedFont>
    <p:embeddedFont>
      <p:font typeface="Telegraf Bold" panose="020B0604020202020204" charset="0"/>
      <p:regular r:id="rId10"/>
    </p:embeddedFont>
    <p:embeddedFont>
      <p:font typeface="Telegraf Extra-Light" panose="020B0604020202020204" charset="0"/>
      <p:regular r:id="rId11"/>
    </p:embeddedFont>
    <p:embeddedFont>
      <p:font typeface="TT Hoves" panose="020B0604020202020204" charset="0"/>
      <p:regular r:id="rId12"/>
    </p:embeddedFont>
    <p:embeddedFont>
      <p:font typeface="TT Hoves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22" autoAdjust="0"/>
  </p:normalViewPr>
  <p:slideViewPr>
    <p:cSldViewPr>
      <p:cViewPr varScale="1">
        <p:scale>
          <a:sx n="52" d="100"/>
          <a:sy n="52" d="100"/>
        </p:scale>
        <p:origin x="55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jpe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7862">
            <a:off x="6110388" y="5304279"/>
            <a:ext cx="15048401" cy="6376760"/>
          </a:xfrm>
          <a:custGeom>
            <a:avLst/>
            <a:gdLst/>
            <a:ahLst/>
            <a:cxnLst/>
            <a:rect l="l" t="t" r="r" b="b"/>
            <a:pathLst>
              <a:path w="15048401" h="6376760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588168" y="6985664"/>
            <a:ext cx="9637365" cy="212578"/>
            <a:chOff x="0" y="0"/>
            <a:chExt cx="2538236" cy="559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8236" cy="55988"/>
            </a:xfrm>
            <a:custGeom>
              <a:avLst/>
              <a:gdLst/>
              <a:ahLst/>
              <a:cxnLst/>
              <a:rect l="l" t="t" r="r" b="b"/>
              <a:pathLst>
                <a:path w="2538236" h="55988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V="1">
            <a:off x="-641393" y="-1165054"/>
            <a:ext cx="6732105" cy="4030848"/>
          </a:xfrm>
          <a:custGeom>
            <a:avLst/>
            <a:gdLst/>
            <a:ahLst/>
            <a:cxnLst/>
            <a:rect l="l" t="t" r="r" b="b"/>
            <a:pathLst>
              <a:path w="6732105" h="4030848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028700" y="4043903"/>
            <a:ext cx="10797967" cy="21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0"/>
              </a:lnSpc>
              <a:spcBef>
                <a:spcPct val="0"/>
              </a:spcBef>
            </a:pPr>
            <a:r>
              <a:rPr lang="en-US" sz="12000" b="1" spc="600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CAREBOT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5374" y="5951986"/>
            <a:ext cx="16230600" cy="743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40"/>
              </a:lnSpc>
              <a:spcBef>
                <a:spcPct val="0"/>
              </a:spcBef>
            </a:pPr>
            <a:r>
              <a:rPr lang="en-US" sz="4100" spc="446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GUIDING YOU TO THE RIGHT CARE, EVERY TIME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032284"/>
            <a:ext cx="2554023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61206" y="8032284"/>
            <a:ext cx="3928552" cy="42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M. Shiva Vardhan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04575" y="783695"/>
            <a:ext cx="3001947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"/>
                <a:ea typeface="Telegraf"/>
                <a:cs typeface="Telegraf"/>
                <a:sym typeface="Telegraf"/>
              </a:rPr>
              <a:t> G459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67703" y="783695"/>
            <a:ext cx="2191597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46639" y="783695"/>
            <a:ext cx="2191597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PS 3-1.</a:t>
            </a:r>
          </a:p>
        </p:txBody>
      </p:sp>
      <p:grpSp>
        <p:nvGrpSpPr>
          <p:cNvPr id="14" name="Group 14"/>
          <p:cNvGrpSpPr/>
          <p:nvPr/>
        </p:nvGrpSpPr>
        <p:grpSpPr>
          <a:xfrm rot="5400000">
            <a:off x="11627891" y="-5420955"/>
            <a:ext cx="643045" cy="12669823"/>
            <a:chOff x="0" y="0"/>
            <a:chExt cx="169362" cy="333690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9362" cy="3336908"/>
            </a:xfrm>
            <a:custGeom>
              <a:avLst/>
              <a:gdLst/>
              <a:ahLst/>
              <a:cxnLst/>
              <a:rect l="l" t="t" r="r" b="b"/>
              <a:pathLst>
                <a:path w="169362" h="333690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164B82"/>
                  </a:solidFill>
                  <a:latin typeface="TT Hoves"/>
                  <a:ea typeface="TT Hoves"/>
                  <a:cs typeface="TT Hoves"/>
                  <a:sym typeface="TT Hoves"/>
                </a:rPr>
                <a:t>  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989560" y="8554254"/>
            <a:ext cx="1470199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RollNo: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811151" y="9204410"/>
            <a:ext cx="1586508" cy="428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Nidhi mam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89560" y="9201150"/>
            <a:ext cx="1287780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Mentor: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761206" y="8622749"/>
            <a:ext cx="1887022" cy="428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23BD1A6736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10364" y="-2414521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1431877" y="6332344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694478" y="2992572"/>
            <a:ext cx="7650843" cy="6142578"/>
          </a:xfrm>
          <a:custGeom>
            <a:avLst/>
            <a:gdLst/>
            <a:ahLst/>
            <a:cxnLst/>
            <a:rect l="l" t="t" r="r" b="b"/>
            <a:pathLst>
              <a:path w="7650843" h="6142578">
                <a:moveTo>
                  <a:pt x="0" y="0"/>
                </a:moveTo>
                <a:lnTo>
                  <a:pt x="7650843" y="0"/>
                </a:lnTo>
                <a:lnTo>
                  <a:pt x="7650843" y="6142578"/>
                </a:lnTo>
                <a:lnTo>
                  <a:pt x="0" y="6142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076" b="-98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 rot="-5400000">
            <a:off x="5388008" y="4612828"/>
            <a:ext cx="1819999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PS 3-1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08454" y="877100"/>
            <a:ext cx="8403819" cy="131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44000" y="520357"/>
            <a:ext cx="7565236" cy="1016686"/>
            <a:chOff x="0" y="0"/>
            <a:chExt cx="1992490" cy="2677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CareBot – AI-powered healthcare assistant for preliminary medical diagnosis.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144000" y="2194157"/>
            <a:ext cx="7565236" cy="1016686"/>
            <a:chOff x="0" y="0"/>
            <a:chExt cx="1992490" cy="2677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Enables users to log in securely and interact via a chatbot interface.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144000" y="5541978"/>
            <a:ext cx="7565236" cy="1016686"/>
            <a:chOff x="0" y="0"/>
            <a:chExt cx="1992490" cy="26776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Uses Machine Learning (ML) for symptom extraction and diagnosis generation.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44000" y="3868067"/>
            <a:ext cx="7565236" cy="1016686"/>
            <a:chOff x="0" y="0"/>
            <a:chExt cx="1992490" cy="26776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Integrates Guideline Verifier to ensure medical accuracy and compliance.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144000" y="8749957"/>
            <a:ext cx="7565236" cy="1016686"/>
            <a:chOff x="0" y="0"/>
            <a:chExt cx="1992490" cy="26776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Focus : Deliver fast, empathetic, and intelligent pre-diagnosis support.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144000" y="7215889"/>
            <a:ext cx="7565236" cy="1016686"/>
            <a:chOff x="0" y="0"/>
            <a:chExt cx="1992490" cy="26776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992490" cy="267769"/>
            </a:xfrm>
            <a:custGeom>
              <a:avLst/>
              <a:gdLst/>
              <a:ahLst/>
              <a:cxnLst/>
              <a:rect l="l" t="t" r="r" b="b"/>
              <a:pathLst>
                <a:path w="1992490" h="267769">
                  <a:moveTo>
                    <a:pt x="0" y="0"/>
                  </a:moveTo>
                  <a:lnTo>
                    <a:pt x="1992490" y="0"/>
                  </a:lnTo>
                  <a:lnTo>
                    <a:pt x="1992490" y="267769"/>
                  </a:lnTo>
                  <a:lnTo>
                    <a:pt x="0" y="267769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57150"/>
              <a:ext cx="1992490" cy="3249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343434"/>
                  </a:solidFill>
                  <a:latin typeface="TT Hoves"/>
                  <a:ea typeface="TT Hoves"/>
                  <a:cs typeface="TT Hoves"/>
                  <a:sym typeface="TT Hoves"/>
                </a:rPr>
                <a:t>Mimics clinical reasoning of healthcare professionals using explainable AI.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-467361" y="-2757747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986204" y="6250419"/>
            <a:ext cx="11514218" cy="8506128"/>
          </a:xfrm>
          <a:custGeom>
            <a:avLst/>
            <a:gdLst/>
            <a:ahLst/>
            <a:cxnLst/>
            <a:rect l="l" t="t" r="r" b="b"/>
            <a:pathLst>
              <a:path w="11514218" h="850612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318796" y="1991376"/>
            <a:ext cx="8825204" cy="7979383"/>
          </a:xfrm>
          <a:custGeom>
            <a:avLst/>
            <a:gdLst/>
            <a:ahLst/>
            <a:cxnLst/>
            <a:rect l="l" t="t" r="r" b="b"/>
            <a:pathLst>
              <a:path w="8825204" h="7979383">
                <a:moveTo>
                  <a:pt x="0" y="0"/>
                </a:moveTo>
                <a:lnTo>
                  <a:pt x="8825204" y="0"/>
                </a:lnTo>
                <a:lnTo>
                  <a:pt x="8825204" y="7979384"/>
                </a:lnTo>
                <a:lnTo>
                  <a:pt x="0" y="7979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826" t="-13645" r="-8580" b="-482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318796" y="862726"/>
            <a:ext cx="12077607" cy="983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31"/>
              </a:lnSpc>
            </a:pPr>
            <a:r>
              <a:rPr lang="en-US" sz="69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ARCHITECTURE DIAGRAM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38395" y="2075814"/>
            <a:ext cx="8218544" cy="743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Frontend Layer 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: Built with HTML, CSS, and JavaScript to provide an interactive chat interface for users.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Backend Layer 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: Powered by FastAPI; manages authentication (JWT), routing, and session handling.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AI Logic Modules 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: Includes Doctor Agent for conversational responses and Symptom Extractor for structured health data.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Triage &amp; Verification Layer 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: Contains the Triage Engine and Guideline Verifier to assess urgency and ensure medical accuracy.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Database Layer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: Uses MongoDB Atlas (Motor Driver) to store user data and chat history.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Utilities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: Handles password hashing (Passlib), token management (JWT), and environment setup (dotenv).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External Services</a:t>
            </a:r>
            <a:r>
              <a:rPr lang="en-US" sz="24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: Integrates OLLAMA API for AI model communication.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8288000" y="-392510"/>
            <a:ext cx="1437565" cy="11072020"/>
            <a:chOff x="0" y="0"/>
            <a:chExt cx="378618" cy="291608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909215" y="-2478711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986204" y="6250419"/>
            <a:ext cx="11514218" cy="8506128"/>
          </a:xfrm>
          <a:custGeom>
            <a:avLst/>
            <a:gdLst/>
            <a:ahLst/>
            <a:cxnLst/>
            <a:rect l="l" t="t" r="r" b="b"/>
            <a:pathLst>
              <a:path w="11514218" h="850612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18288000" y="-392510"/>
            <a:ext cx="1437565" cy="11072020"/>
            <a:chOff x="0" y="0"/>
            <a:chExt cx="378618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0" y="2467056"/>
            <a:ext cx="10640331" cy="6958665"/>
          </a:xfrm>
          <a:custGeom>
            <a:avLst/>
            <a:gdLst/>
            <a:ahLst/>
            <a:cxnLst/>
            <a:rect l="l" t="t" r="r" b="b"/>
            <a:pathLst>
              <a:path w="10640331" h="6958665">
                <a:moveTo>
                  <a:pt x="0" y="0"/>
                </a:moveTo>
                <a:lnTo>
                  <a:pt x="10640331" y="0"/>
                </a:lnTo>
                <a:lnTo>
                  <a:pt x="10640331" y="6958665"/>
                </a:lnTo>
                <a:lnTo>
                  <a:pt x="0" y="69586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761" b="-432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318796" y="862726"/>
            <a:ext cx="12077607" cy="983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31"/>
              </a:lnSpc>
            </a:pPr>
            <a:r>
              <a:rPr lang="en-US" sz="69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WORKFLOW DIAGRAM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13375" y="1904042"/>
            <a:ext cx="7301580" cy="7763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User Input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Patient enters symptoms in the chatbot.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AI Processing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The chatbot uses the LLM (OLLAMA/OpenAI API) to understand symptoms.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Symptom Extraction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Key symptoms are identified using NLP models.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Triage Engine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The system analyzes severity and suggests next steps.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Guideline Verification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Medical guidelines are checked for accuracy.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Response Generation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AI forms a clear and safe response.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Frontend Display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Result shown to user via chatbot UI.</a:t>
            </a: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 Storage</a:t>
            </a:r>
            <a:r>
              <a:rPr lang="en-US" sz="259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 – User chat and details saved securely in MongoDB.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4668" y="-3157079"/>
            <a:ext cx="15827806" cy="6707033"/>
          </a:xfrm>
          <a:custGeom>
            <a:avLst/>
            <a:gdLst/>
            <a:ahLst/>
            <a:cxnLst/>
            <a:rect l="l" t="t" r="r" b="b"/>
            <a:pathLst>
              <a:path w="15827806" h="6707033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2120312" flipH="1">
            <a:off x="-2273262" y="8331539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6963" r="841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4668" y="-3157079"/>
            <a:ext cx="15827806" cy="6707033"/>
          </a:xfrm>
          <a:custGeom>
            <a:avLst/>
            <a:gdLst/>
            <a:ahLst/>
            <a:cxnLst/>
            <a:rect l="l" t="t" r="r" b="b"/>
            <a:pathLst>
              <a:path w="15827806" h="6707033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2120312" flipH="1">
            <a:off x="-2273262" y="8331539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28" t="1036" r="6766" b="76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08657">
            <a:off x="959217" y="-1617952"/>
            <a:ext cx="15441309" cy="6543255"/>
          </a:xfrm>
          <a:custGeom>
            <a:avLst/>
            <a:gdLst/>
            <a:ahLst/>
            <a:cxnLst/>
            <a:rect l="l" t="t" r="r" b="b"/>
            <a:pathLst>
              <a:path w="15441309" h="6543255">
                <a:moveTo>
                  <a:pt x="0" y="0"/>
                </a:moveTo>
                <a:lnTo>
                  <a:pt x="15441309" y="0"/>
                </a:lnTo>
                <a:lnTo>
                  <a:pt x="15441309" y="6543254"/>
                </a:lnTo>
                <a:lnTo>
                  <a:pt x="0" y="654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/>
          <p:cNvSpPr txBox="1"/>
          <p:nvPr/>
        </p:nvSpPr>
        <p:spPr>
          <a:xfrm>
            <a:off x="609601" y="266700"/>
            <a:ext cx="13257358" cy="10018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/>
              <a:t>Key Learnings &amp; Insights</a:t>
            </a:r>
          </a:p>
          <a:p>
            <a:r>
              <a:rPr lang="en-US" sz="2800" dirty="0"/>
              <a:t>Prompt-based pre-trained models effectively automate triage chatbots.</a:t>
            </a:r>
          </a:p>
          <a:p>
            <a:r>
              <a:rPr lang="en-US" sz="2800" dirty="0"/>
              <a:t>Extract structured info reliably from free text.</a:t>
            </a:r>
          </a:p>
          <a:p>
            <a:r>
              <a:rPr lang="en-US" sz="2800" dirty="0"/>
              <a:t>Continuous updates of symptom rules and guidelines are essential.</a:t>
            </a:r>
          </a:p>
          <a:p>
            <a:r>
              <a:rPr lang="en-US" sz="2800" b="1" dirty="0"/>
              <a:t>Potential Improvements</a:t>
            </a:r>
          </a:p>
          <a:p>
            <a:r>
              <a:rPr lang="en-US" sz="2800" dirty="0"/>
              <a:t>Add automatic diagnosis generation and tighter verification loops.</a:t>
            </a:r>
          </a:p>
          <a:p>
            <a:r>
              <a:rPr lang="en-US" sz="2800" dirty="0"/>
              <a:t>Cache symptom extraction to improve efficiency.</a:t>
            </a:r>
          </a:p>
          <a:p>
            <a:r>
              <a:rPr lang="en-US" sz="2800" dirty="0"/>
              <a:t>Integrate analytics for feedback and audit tracking.</a:t>
            </a:r>
          </a:p>
          <a:p>
            <a:r>
              <a:rPr lang="en-US" sz="2800" b="1" dirty="0"/>
              <a:t>Real-World Applications</a:t>
            </a:r>
          </a:p>
          <a:p>
            <a:r>
              <a:rPr lang="en-US" sz="2800" dirty="0"/>
              <a:t>Supports clinics by triaging patients efficiently.</a:t>
            </a:r>
          </a:p>
          <a:p>
            <a:r>
              <a:rPr lang="en-US" sz="2800" dirty="0"/>
              <a:t>Expands healthcare access in remote areas.</a:t>
            </a:r>
          </a:p>
          <a:p>
            <a:r>
              <a:rPr lang="en-US" sz="2800" dirty="0"/>
              <a:t>Useful as a screening tool for non-emergency cases.</a:t>
            </a:r>
          </a:p>
          <a:p>
            <a:r>
              <a:rPr lang="en-US" sz="2800" b="1" dirty="0"/>
              <a:t>Performance &amp; Comparison</a:t>
            </a:r>
          </a:p>
          <a:p>
            <a:r>
              <a:rPr lang="en-US" sz="2800" dirty="0"/>
              <a:t>High accuracy on test cases; strong in identifying urgent symptoms.</a:t>
            </a:r>
          </a:p>
          <a:p>
            <a:r>
              <a:rPr lang="en-US" sz="2800" dirty="0"/>
              <a:t>Maintains fast response (&lt;1s) with consistent reliability.</a:t>
            </a:r>
          </a:p>
          <a:p>
            <a:r>
              <a:rPr lang="en-US" sz="2800" b="1" dirty="0"/>
              <a:t>Challenges &amp; Resolutions</a:t>
            </a:r>
          </a:p>
          <a:p>
            <a:r>
              <a:rPr lang="en-US" sz="2800" dirty="0"/>
              <a:t>Integrated multiple components via APIs.</a:t>
            </a:r>
          </a:p>
          <a:p>
            <a:r>
              <a:rPr lang="en-US" sz="2800" dirty="0"/>
              <a:t>Balanced guideline strictness vs. flexibility.</a:t>
            </a:r>
          </a:p>
          <a:p>
            <a:r>
              <a:rPr lang="en-US" sz="2800" b="1" dirty="0"/>
              <a:t>Limitations</a:t>
            </a:r>
          </a:p>
          <a:p>
            <a:r>
              <a:rPr lang="en-US" sz="2800" dirty="0"/>
              <a:t>Diagnosis not yet fully automated.</a:t>
            </a:r>
          </a:p>
          <a:p>
            <a:r>
              <a:rPr lang="en-US" sz="2800" dirty="0"/>
              <a:t>NLP symptom citation could be improved.</a:t>
            </a:r>
          </a:p>
          <a:p>
            <a:pPr algn="ctr">
              <a:lnSpc>
                <a:spcPts val="9059"/>
              </a:lnSpc>
            </a:pPr>
            <a:endParaRPr lang="en-US" sz="2800" b="1" dirty="0">
              <a:solidFill>
                <a:srgbClr val="343434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4" name="Freeform 4"/>
          <p:cNvSpPr/>
          <p:nvPr/>
        </p:nvSpPr>
        <p:spPr>
          <a:xfrm rot="2700000">
            <a:off x="5708292" y="6672789"/>
            <a:ext cx="15441309" cy="6543255"/>
          </a:xfrm>
          <a:custGeom>
            <a:avLst/>
            <a:gdLst/>
            <a:ahLst/>
            <a:cxnLst/>
            <a:rect l="l" t="t" r="r" b="b"/>
            <a:pathLst>
              <a:path w="15441309" h="6543255">
                <a:moveTo>
                  <a:pt x="0" y="0"/>
                </a:moveTo>
                <a:lnTo>
                  <a:pt x="15441309" y="0"/>
                </a:lnTo>
                <a:lnTo>
                  <a:pt x="15441309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463</Words>
  <Application>Microsoft Office PowerPoint</Application>
  <PresentationFormat>Custom</PresentationFormat>
  <Paragraphs>58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TT Hoves Bold</vt:lpstr>
      <vt:lpstr>Telegraf</vt:lpstr>
      <vt:lpstr>TT Hoves</vt:lpstr>
      <vt:lpstr>Telegraf Extra-Light</vt:lpstr>
      <vt:lpstr>Calibri</vt:lpstr>
      <vt:lpstr>Arial</vt:lpstr>
      <vt:lpstr>Telegraf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Gradient Modern Project Presentation</dc:title>
  <cp:lastModifiedBy>shiva reddy markala</cp:lastModifiedBy>
  <cp:revision>5</cp:revision>
  <dcterms:created xsi:type="dcterms:W3CDTF">2006-08-16T00:00:00Z</dcterms:created>
  <dcterms:modified xsi:type="dcterms:W3CDTF">2025-11-06T05:13:01Z</dcterms:modified>
  <dc:identifier>DAG3zTSmipg</dc:identifier>
</cp:coreProperties>
</file>

<file path=docProps/thumbnail.jpeg>
</file>